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26"/>
  </p:notesMasterIdLst>
  <p:sldIdLst>
    <p:sldId id="394" r:id="rId5"/>
    <p:sldId id="412" r:id="rId6"/>
    <p:sldId id="416" r:id="rId7"/>
    <p:sldId id="408" r:id="rId8"/>
    <p:sldId id="406" r:id="rId9"/>
    <p:sldId id="417" r:id="rId10"/>
    <p:sldId id="403" r:id="rId11"/>
    <p:sldId id="418" r:id="rId12"/>
    <p:sldId id="419" r:id="rId13"/>
    <p:sldId id="420" r:id="rId14"/>
    <p:sldId id="426" r:id="rId15"/>
    <p:sldId id="428" r:id="rId16"/>
    <p:sldId id="421" r:id="rId17"/>
    <p:sldId id="429" r:id="rId18"/>
    <p:sldId id="422" r:id="rId19"/>
    <p:sldId id="423" r:id="rId20"/>
    <p:sldId id="427" r:id="rId21"/>
    <p:sldId id="424" r:id="rId22"/>
    <p:sldId id="425" r:id="rId23"/>
    <p:sldId id="387" r:id="rId24"/>
    <p:sldId id="430" r:id="rId25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005C"/>
    <a:srgbClr val="FF3D9C"/>
    <a:srgbClr val="262262"/>
    <a:srgbClr val="199CD9"/>
    <a:srgbClr val="456024"/>
    <a:srgbClr val="20305C"/>
    <a:srgbClr val="00555C"/>
    <a:srgbClr val="FEDD00"/>
    <a:srgbClr val="1C9CD8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7EF969-4EA0-4FD9-A528-5A0D77094A65}" v="34" dt="2024-12-12T10:05:03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614" autoAdjust="0"/>
  </p:normalViewPr>
  <p:slideViewPr>
    <p:cSldViewPr snapToGrid="0">
      <p:cViewPr varScale="1">
        <p:scale>
          <a:sx n="60" d="100"/>
          <a:sy n="60" d="100"/>
        </p:scale>
        <p:origin x="37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A3BA6-2E32-437A-87AC-F3B41213E60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0AE7BD1-B1E7-4E8B-B2F2-1CC671AB2277}">
      <dgm:prSet/>
      <dgm:spPr/>
      <dgm:t>
        <a:bodyPr/>
        <a:lstStyle/>
        <a:p>
          <a:r>
            <a:rPr lang="en-US"/>
            <a:t>språk och kommunikation</a:t>
          </a:r>
        </a:p>
      </dgm:t>
    </dgm:pt>
    <dgm:pt modelId="{2D2B9A5F-CFD0-49F2-B42A-DE566371F0BA}" type="parTrans" cxnId="{08364DE0-19B0-423A-AC70-B47061AA3980}">
      <dgm:prSet/>
      <dgm:spPr/>
      <dgm:t>
        <a:bodyPr/>
        <a:lstStyle/>
        <a:p>
          <a:endParaRPr lang="en-US"/>
        </a:p>
      </dgm:t>
    </dgm:pt>
    <dgm:pt modelId="{476B29DF-5BB9-4572-96BF-701AB94A8423}" type="sibTrans" cxnId="{08364DE0-19B0-423A-AC70-B47061AA3980}">
      <dgm:prSet/>
      <dgm:spPr/>
      <dgm:t>
        <a:bodyPr/>
        <a:lstStyle/>
        <a:p>
          <a:endParaRPr lang="en-US"/>
        </a:p>
      </dgm:t>
    </dgm:pt>
    <dgm:pt modelId="{EDDCE911-48D5-4064-9F4E-CCE869C0247B}">
      <dgm:prSet/>
      <dgm:spPr/>
      <dgm:t>
        <a:bodyPr/>
        <a:lstStyle/>
        <a:p>
          <a:r>
            <a:rPr lang="en-US"/>
            <a:t>skapande och estetiska uttrycksformer</a:t>
          </a:r>
        </a:p>
      </dgm:t>
    </dgm:pt>
    <dgm:pt modelId="{5FB97AFB-CCED-40E1-A66B-68A55D8FC835}" type="parTrans" cxnId="{9C7C6CE1-70E8-483D-AB10-BF6945BD1F75}">
      <dgm:prSet/>
      <dgm:spPr/>
      <dgm:t>
        <a:bodyPr/>
        <a:lstStyle/>
        <a:p>
          <a:endParaRPr lang="en-US"/>
        </a:p>
      </dgm:t>
    </dgm:pt>
    <dgm:pt modelId="{D70934D2-6175-4845-B8A2-9D1BF86F6496}" type="sibTrans" cxnId="{9C7C6CE1-70E8-483D-AB10-BF6945BD1F75}">
      <dgm:prSet/>
      <dgm:spPr/>
      <dgm:t>
        <a:bodyPr/>
        <a:lstStyle/>
        <a:p>
          <a:endParaRPr lang="en-US"/>
        </a:p>
      </dgm:t>
    </dgm:pt>
    <dgm:pt modelId="{911E4F9F-2FD7-4BBC-A41D-562EC3AD8048}">
      <dgm:prSet/>
      <dgm:spPr/>
      <dgm:t>
        <a:bodyPr/>
        <a:lstStyle/>
        <a:p>
          <a:r>
            <a:rPr lang="en-US"/>
            <a:t>matematiska resonemang och uttrycksformer</a:t>
          </a:r>
        </a:p>
      </dgm:t>
    </dgm:pt>
    <dgm:pt modelId="{4D145996-DB85-4984-8835-1B58B8446163}" type="parTrans" cxnId="{C0DCA3AB-CF8A-4684-A57A-4D943E149B7F}">
      <dgm:prSet/>
      <dgm:spPr/>
      <dgm:t>
        <a:bodyPr/>
        <a:lstStyle/>
        <a:p>
          <a:endParaRPr lang="en-US"/>
        </a:p>
      </dgm:t>
    </dgm:pt>
    <dgm:pt modelId="{91C55ED0-EF9D-4D33-865D-14171296EEC8}" type="sibTrans" cxnId="{C0DCA3AB-CF8A-4684-A57A-4D943E149B7F}">
      <dgm:prSet/>
      <dgm:spPr/>
      <dgm:t>
        <a:bodyPr/>
        <a:lstStyle/>
        <a:p>
          <a:endParaRPr lang="en-US"/>
        </a:p>
      </dgm:t>
    </dgm:pt>
    <dgm:pt modelId="{FD167465-601C-4DA9-B6A2-8A5DEFBD3A9D}">
      <dgm:prSet/>
      <dgm:spPr/>
      <dgm:t>
        <a:bodyPr/>
        <a:lstStyle/>
        <a:p>
          <a:r>
            <a:rPr lang="en-US"/>
            <a:t>natur, teknik och samhälle </a:t>
          </a:r>
        </a:p>
      </dgm:t>
    </dgm:pt>
    <dgm:pt modelId="{1F9D5B9B-8709-4DD2-94AE-BBC1AFBC6F1E}" type="parTrans" cxnId="{681E8B3E-9869-4D9B-9941-FE53219ABBC4}">
      <dgm:prSet/>
      <dgm:spPr/>
      <dgm:t>
        <a:bodyPr/>
        <a:lstStyle/>
        <a:p>
          <a:endParaRPr lang="en-US"/>
        </a:p>
      </dgm:t>
    </dgm:pt>
    <dgm:pt modelId="{DB49C58D-C0F7-4F53-9D5F-97ABA8C3D77F}" type="sibTrans" cxnId="{681E8B3E-9869-4D9B-9941-FE53219ABBC4}">
      <dgm:prSet/>
      <dgm:spPr/>
      <dgm:t>
        <a:bodyPr/>
        <a:lstStyle/>
        <a:p>
          <a:endParaRPr lang="en-US"/>
        </a:p>
      </dgm:t>
    </dgm:pt>
    <dgm:pt modelId="{834D87E6-9412-440F-A688-B00C5C47C6E8}">
      <dgm:prSet/>
      <dgm:spPr/>
      <dgm:t>
        <a:bodyPr/>
        <a:lstStyle/>
        <a:p>
          <a:r>
            <a:rPr lang="en-US"/>
            <a:t>lekar, fysiska aktiviteter och utevistelse</a:t>
          </a:r>
        </a:p>
      </dgm:t>
    </dgm:pt>
    <dgm:pt modelId="{AA9BBF93-569C-4108-859B-F264590DBFA0}" type="parTrans" cxnId="{481A5F83-00EA-431E-92DC-0686ED117093}">
      <dgm:prSet/>
      <dgm:spPr/>
      <dgm:t>
        <a:bodyPr/>
        <a:lstStyle/>
        <a:p>
          <a:endParaRPr lang="en-US"/>
        </a:p>
      </dgm:t>
    </dgm:pt>
    <dgm:pt modelId="{3C832F58-6515-4E9B-A8DE-3298F3C8128C}" type="sibTrans" cxnId="{481A5F83-00EA-431E-92DC-0686ED117093}">
      <dgm:prSet/>
      <dgm:spPr/>
      <dgm:t>
        <a:bodyPr/>
        <a:lstStyle/>
        <a:p>
          <a:endParaRPr lang="en-US"/>
        </a:p>
      </dgm:t>
    </dgm:pt>
    <dgm:pt modelId="{C5B83836-A034-4287-88C1-BBF0C5703DF1}" type="pres">
      <dgm:prSet presAssocID="{8FDA3BA6-2E32-437A-87AC-F3B41213E606}" presName="root" presStyleCnt="0">
        <dgm:presLayoutVars>
          <dgm:dir/>
          <dgm:resizeHandles val="exact"/>
        </dgm:presLayoutVars>
      </dgm:prSet>
      <dgm:spPr/>
    </dgm:pt>
    <dgm:pt modelId="{AFAAD509-EC58-4E48-9C22-ADBE9217EF32}" type="pres">
      <dgm:prSet presAssocID="{90AE7BD1-B1E7-4E8B-B2F2-1CC671AB2277}" presName="compNode" presStyleCnt="0"/>
      <dgm:spPr/>
    </dgm:pt>
    <dgm:pt modelId="{5949903C-CE3C-40FA-B52F-28FEB4FDFA30}" type="pres">
      <dgm:prSet presAssocID="{90AE7BD1-B1E7-4E8B-B2F2-1CC671AB2277}" presName="bgRect" presStyleLbl="bgShp" presStyleIdx="0" presStyleCnt="5"/>
      <dgm:spPr/>
    </dgm:pt>
    <dgm:pt modelId="{A5A536C3-DEEA-4B20-A3F7-39350F7F4F4B}" type="pres">
      <dgm:prSet presAssocID="{90AE7BD1-B1E7-4E8B-B2F2-1CC671AB227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t"/>
        </a:ext>
      </dgm:extLst>
    </dgm:pt>
    <dgm:pt modelId="{08454EED-228B-48B8-BD67-9A0583A3CF68}" type="pres">
      <dgm:prSet presAssocID="{90AE7BD1-B1E7-4E8B-B2F2-1CC671AB2277}" presName="spaceRect" presStyleCnt="0"/>
      <dgm:spPr/>
    </dgm:pt>
    <dgm:pt modelId="{524476BA-DF53-4A55-90EE-E44667500CE4}" type="pres">
      <dgm:prSet presAssocID="{90AE7BD1-B1E7-4E8B-B2F2-1CC671AB2277}" presName="parTx" presStyleLbl="revTx" presStyleIdx="0" presStyleCnt="5">
        <dgm:presLayoutVars>
          <dgm:chMax val="0"/>
          <dgm:chPref val="0"/>
        </dgm:presLayoutVars>
      </dgm:prSet>
      <dgm:spPr/>
    </dgm:pt>
    <dgm:pt modelId="{01919BAF-E246-4534-BADC-0F883CA2F960}" type="pres">
      <dgm:prSet presAssocID="{476B29DF-5BB9-4572-96BF-701AB94A8423}" presName="sibTrans" presStyleCnt="0"/>
      <dgm:spPr/>
    </dgm:pt>
    <dgm:pt modelId="{B1BD7587-42AA-491F-ABFB-3EB62EE32941}" type="pres">
      <dgm:prSet presAssocID="{EDDCE911-48D5-4064-9F4E-CCE869C0247B}" presName="compNode" presStyleCnt="0"/>
      <dgm:spPr/>
    </dgm:pt>
    <dgm:pt modelId="{FCE03761-FFB2-4EF0-A73D-1888A70BD27F}" type="pres">
      <dgm:prSet presAssocID="{EDDCE911-48D5-4064-9F4E-CCE869C0247B}" presName="bgRect" presStyleLbl="bgShp" presStyleIdx="1" presStyleCnt="5"/>
      <dgm:spPr/>
    </dgm:pt>
    <dgm:pt modelId="{9CB67E6A-3FBE-4451-94C7-CBFD717726D7}" type="pres">
      <dgm:prSet presAssocID="{EDDCE911-48D5-4064-9F4E-CCE869C0247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89AC3E50-CF95-4403-BB52-A39650E2193E}" type="pres">
      <dgm:prSet presAssocID="{EDDCE911-48D5-4064-9F4E-CCE869C0247B}" presName="spaceRect" presStyleCnt="0"/>
      <dgm:spPr/>
    </dgm:pt>
    <dgm:pt modelId="{9B2D5221-D005-4218-A3F6-78CC4565BE5E}" type="pres">
      <dgm:prSet presAssocID="{EDDCE911-48D5-4064-9F4E-CCE869C0247B}" presName="parTx" presStyleLbl="revTx" presStyleIdx="1" presStyleCnt="5">
        <dgm:presLayoutVars>
          <dgm:chMax val="0"/>
          <dgm:chPref val="0"/>
        </dgm:presLayoutVars>
      </dgm:prSet>
      <dgm:spPr/>
    </dgm:pt>
    <dgm:pt modelId="{05D45536-FD97-4207-B631-604B9B1198B8}" type="pres">
      <dgm:prSet presAssocID="{D70934D2-6175-4845-B8A2-9D1BF86F6496}" presName="sibTrans" presStyleCnt="0"/>
      <dgm:spPr/>
    </dgm:pt>
    <dgm:pt modelId="{F37AE45D-73F8-4ADE-9E8B-A47DBFEDE6C0}" type="pres">
      <dgm:prSet presAssocID="{911E4F9F-2FD7-4BBC-A41D-562EC3AD8048}" presName="compNode" presStyleCnt="0"/>
      <dgm:spPr/>
    </dgm:pt>
    <dgm:pt modelId="{7231BE6D-B0B2-4D1E-8B0C-EB1F4DC361D5}" type="pres">
      <dgm:prSet presAssocID="{911E4F9F-2FD7-4BBC-A41D-562EC3AD8048}" presName="bgRect" presStyleLbl="bgShp" presStyleIdx="2" presStyleCnt="5"/>
      <dgm:spPr/>
    </dgm:pt>
    <dgm:pt modelId="{A8546593-3D68-44F9-9B8C-E829C5079A25}" type="pres">
      <dgm:prSet presAssocID="{911E4F9F-2FD7-4BBC-A41D-562EC3AD80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CEE45AD-2154-4F0E-8933-9745FD590BE9}" type="pres">
      <dgm:prSet presAssocID="{911E4F9F-2FD7-4BBC-A41D-562EC3AD8048}" presName="spaceRect" presStyleCnt="0"/>
      <dgm:spPr/>
    </dgm:pt>
    <dgm:pt modelId="{7CE4F9BB-192D-4A4D-AB76-7827A4B3F96C}" type="pres">
      <dgm:prSet presAssocID="{911E4F9F-2FD7-4BBC-A41D-562EC3AD8048}" presName="parTx" presStyleLbl="revTx" presStyleIdx="2" presStyleCnt="5">
        <dgm:presLayoutVars>
          <dgm:chMax val="0"/>
          <dgm:chPref val="0"/>
        </dgm:presLayoutVars>
      </dgm:prSet>
      <dgm:spPr/>
    </dgm:pt>
    <dgm:pt modelId="{81B3C325-1631-47BD-A751-4ED0DA4EE5AA}" type="pres">
      <dgm:prSet presAssocID="{91C55ED0-EF9D-4D33-865D-14171296EEC8}" presName="sibTrans" presStyleCnt="0"/>
      <dgm:spPr/>
    </dgm:pt>
    <dgm:pt modelId="{5DBB6B8D-E03F-4C00-93CF-3907356454EE}" type="pres">
      <dgm:prSet presAssocID="{FD167465-601C-4DA9-B6A2-8A5DEFBD3A9D}" presName="compNode" presStyleCnt="0"/>
      <dgm:spPr/>
    </dgm:pt>
    <dgm:pt modelId="{FD8398B7-84AC-468E-882B-7948E7C6A67C}" type="pres">
      <dgm:prSet presAssocID="{FD167465-601C-4DA9-B6A2-8A5DEFBD3A9D}" presName="bgRect" presStyleLbl="bgShp" presStyleIdx="3" presStyleCnt="5"/>
      <dgm:spPr/>
    </dgm:pt>
    <dgm:pt modelId="{35A7C4DD-4572-4C33-BE82-11FBE51419B2}" type="pres">
      <dgm:prSet presAssocID="{FD167465-601C-4DA9-B6A2-8A5DEFBD3A9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2E6B21C-3199-4850-BDCD-C1D753D28926}" type="pres">
      <dgm:prSet presAssocID="{FD167465-601C-4DA9-B6A2-8A5DEFBD3A9D}" presName="spaceRect" presStyleCnt="0"/>
      <dgm:spPr/>
    </dgm:pt>
    <dgm:pt modelId="{9CAD8A3A-A1F3-48BF-A984-92D3D2FC6B7C}" type="pres">
      <dgm:prSet presAssocID="{FD167465-601C-4DA9-B6A2-8A5DEFBD3A9D}" presName="parTx" presStyleLbl="revTx" presStyleIdx="3" presStyleCnt="5">
        <dgm:presLayoutVars>
          <dgm:chMax val="0"/>
          <dgm:chPref val="0"/>
        </dgm:presLayoutVars>
      </dgm:prSet>
      <dgm:spPr/>
    </dgm:pt>
    <dgm:pt modelId="{B26FB7C9-78B0-4DEF-B9D0-9A39E1D798A8}" type="pres">
      <dgm:prSet presAssocID="{DB49C58D-C0F7-4F53-9D5F-97ABA8C3D77F}" presName="sibTrans" presStyleCnt="0"/>
      <dgm:spPr/>
    </dgm:pt>
    <dgm:pt modelId="{591910FA-4926-4DEB-B3B1-A2B20425E0C5}" type="pres">
      <dgm:prSet presAssocID="{834D87E6-9412-440F-A688-B00C5C47C6E8}" presName="compNode" presStyleCnt="0"/>
      <dgm:spPr/>
    </dgm:pt>
    <dgm:pt modelId="{AC84C5E0-8B34-4F4D-8EF2-0EEF6ABB3884}" type="pres">
      <dgm:prSet presAssocID="{834D87E6-9412-440F-A688-B00C5C47C6E8}" presName="bgRect" presStyleLbl="bgShp" presStyleIdx="4" presStyleCnt="5"/>
      <dgm:spPr/>
    </dgm:pt>
    <dgm:pt modelId="{F1D550D5-F842-4F45-A67B-089F2CF53DE9}" type="pres">
      <dgm:prSet presAssocID="{834D87E6-9412-440F-A688-B00C5C47C6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66628B25-FD60-4C7A-A27C-BD074642CC7A}" type="pres">
      <dgm:prSet presAssocID="{834D87E6-9412-440F-A688-B00C5C47C6E8}" presName="spaceRect" presStyleCnt="0"/>
      <dgm:spPr/>
    </dgm:pt>
    <dgm:pt modelId="{CF9EB3F3-1D71-4D32-BBC4-4B4938E348B3}" type="pres">
      <dgm:prSet presAssocID="{834D87E6-9412-440F-A688-B00C5C47C6E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56D722A-3084-424C-955F-0891F0FBDB81}" type="presOf" srcId="{8FDA3BA6-2E32-437A-87AC-F3B41213E606}" destId="{C5B83836-A034-4287-88C1-BBF0C5703DF1}" srcOrd="0" destOrd="0" presId="urn:microsoft.com/office/officeart/2018/2/layout/IconVerticalSolidList"/>
    <dgm:cxn modelId="{681E8B3E-9869-4D9B-9941-FE53219ABBC4}" srcId="{8FDA3BA6-2E32-437A-87AC-F3B41213E606}" destId="{FD167465-601C-4DA9-B6A2-8A5DEFBD3A9D}" srcOrd="3" destOrd="0" parTransId="{1F9D5B9B-8709-4DD2-94AE-BBC1AFBC6F1E}" sibTransId="{DB49C58D-C0F7-4F53-9D5F-97ABA8C3D77F}"/>
    <dgm:cxn modelId="{E286E471-981D-417D-91B6-A4AF67AFF9E6}" type="presOf" srcId="{EDDCE911-48D5-4064-9F4E-CCE869C0247B}" destId="{9B2D5221-D005-4218-A3F6-78CC4565BE5E}" srcOrd="0" destOrd="0" presId="urn:microsoft.com/office/officeart/2018/2/layout/IconVerticalSolidList"/>
    <dgm:cxn modelId="{43287173-CD43-446C-BAB1-FF0C74ED7845}" type="presOf" srcId="{911E4F9F-2FD7-4BBC-A41D-562EC3AD8048}" destId="{7CE4F9BB-192D-4A4D-AB76-7827A4B3F96C}" srcOrd="0" destOrd="0" presId="urn:microsoft.com/office/officeart/2018/2/layout/IconVerticalSolidList"/>
    <dgm:cxn modelId="{481A5F83-00EA-431E-92DC-0686ED117093}" srcId="{8FDA3BA6-2E32-437A-87AC-F3B41213E606}" destId="{834D87E6-9412-440F-A688-B00C5C47C6E8}" srcOrd="4" destOrd="0" parTransId="{AA9BBF93-569C-4108-859B-F264590DBFA0}" sibTransId="{3C832F58-6515-4E9B-A8DE-3298F3C8128C}"/>
    <dgm:cxn modelId="{69C5BC9A-ACDB-469D-AE0A-DBF2014512F8}" type="presOf" srcId="{90AE7BD1-B1E7-4E8B-B2F2-1CC671AB2277}" destId="{524476BA-DF53-4A55-90EE-E44667500CE4}" srcOrd="0" destOrd="0" presId="urn:microsoft.com/office/officeart/2018/2/layout/IconVerticalSolidList"/>
    <dgm:cxn modelId="{C0DCA3AB-CF8A-4684-A57A-4D943E149B7F}" srcId="{8FDA3BA6-2E32-437A-87AC-F3B41213E606}" destId="{911E4F9F-2FD7-4BBC-A41D-562EC3AD8048}" srcOrd="2" destOrd="0" parTransId="{4D145996-DB85-4984-8835-1B58B8446163}" sibTransId="{91C55ED0-EF9D-4D33-865D-14171296EEC8}"/>
    <dgm:cxn modelId="{08364DE0-19B0-423A-AC70-B47061AA3980}" srcId="{8FDA3BA6-2E32-437A-87AC-F3B41213E606}" destId="{90AE7BD1-B1E7-4E8B-B2F2-1CC671AB2277}" srcOrd="0" destOrd="0" parTransId="{2D2B9A5F-CFD0-49F2-B42A-DE566371F0BA}" sibTransId="{476B29DF-5BB9-4572-96BF-701AB94A8423}"/>
    <dgm:cxn modelId="{9C7C6CE1-70E8-483D-AB10-BF6945BD1F75}" srcId="{8FDA3BA6-2E32-437A-87AC-F3B41213E606}" destId="{EDDCE911-48D5-4064-9F4E-CCE869C0247B}" srcOrd="1" destOrd="0" parTransId="{5FB97AFB-CCED-40E1-A66B-68A55D8FC835}" sibTransId="{D70934D2-6175-4845-B8A2-9D1BF86F6496}"/>
    <dgm:cxn modelId="{6D0F3BF0-9B23-4DC4-9BFA-CDFED8BB13EF}" type="presOf" srcId="{FD167465-601C-4DA9-B6A2-8A5DEFBD3A9D}" destId="{9CAD8A3A-A1F3-48BF-A984-92D3D2FC6B7C}" srcOrd="0" destOrd="0" presId="urn:microsoft.com/office/officeart/2018/2/layout/IconVerticalSolidList"/>
    <dgm:cxn modelId="{01A891F1-621B-4D55-904A-483468ACB7B1}" type="presOf" srcId="{834D87E6-9412-440F-A688-B00C5C47C6E8}" destId="{CF9EB3F3-1D71-4D32-BBC4-4B4938E348B3}" srcOrd="0" destOrd="0" presId="urn:microsoft.com/office/officeart/2018/2/layout/IconVerticalSolidList"/>
    <dgm:cxn modelId="{A1C3BE5D-2927-4B2D-B5C9-E7F652524694}" type="presParOf" srcId="{C5B83836-A034-4287-88C1-BBF0C5703DF1}" destId="{AFAAD509-EC58-4E48-9C22-ADBE9217EF32}" srcOrd="0" destOrd="0" presId="urn:microsoft.com/office/officeart/2018/2/layout/IconVerticalSolidList"/>
    <dgm:cxn modelId="{2C41614E-A595-4731-AB4E-0D6E5FB2B8F0}" type="presParOf" srcId="{AFAAD509-EC58-4E48-9C22-ADBE9217EF32}" destId="{5949903C-CE3C-40FA-B52F-28FEB4FDFA30}" srcOrd="0" destOrd="0" presId="urn:microsoft.com/office/officeart/2018/2/layout/IconVerticalSolidList"/>
    <dgm:cxn modelId="{783AB652-BD25-4F77-B49A-F70E15D0EC3A}" type="presParOf" srcId="{AFAAD509-EC58-4E48-9C22-ADBE9217EF32}" destId="{A5A536C3-DEEA-4B20-A3F7-39350F7F4F4B}" srcOrd="1" destOrd="0" presId="urn:microsoft.com/office/officeart/2018/2/layout/IconVerticalSolidList"/>
    <dgm:cxn modelId="{2547072B-3CD5-40ED-954F-9D1873AE1B72}" type="presParOf" srcId="{AFAAD509-EC58-4E48-9C22-ADBE9217EF32}" destId="{08454EED-228B-48B8-BD67-9A0583A3CF68}" srcOrd="2" destOrd="0" presId="urn:microsoft.com/office/officeart/2018/2/layout/IconVerticalSolidList"/>
    <dgm:cxn modelId="{B61EEFA8-A4D9-46B0-B220-B05095453482}" type="presParOf" srcId="{AFAAD509-EC58-4E48-9C22-ADBE9217EF32}" destId="{524476BA-DF53-4A55-90EE-E44667500CE4}" srcOrd="3" destOrd="0" presId="urn:microsoft.com/office/officeart/2018/2/layout/IconVerticalSolidList"/>
    <dgm:cxn modelId="{2B29B908-04C3-4679-A2C7-EF57166D4E8D}" type="presParOf" srcId="{C5B83836-A034-4287-88C1-BBF0C5703DF1}" destId="{01919BAF-E246-4534-BADC-0F883CA2F960}" srcOrd="1" destOrd="0" presId="urn:microsoft.com/office/officeart/2018/2/layout/IconVerticalSolidList"/>
    <dgm:cxn modelId="{4C43301C-682C-4D60-8594-9593F9B7BA4B}" type="presParOf" srcId="{C5B83836-A034-4287-88C1-BBF0C5703DF1}" destId="{B1BD7587-42AA-491F-ABFB-3EB62EE32941}" srcOrd="2" destOrd="0" presId="urn:microsoft.com/office/officeart/2018/2/layout/IconVerticalSolidList"/>
    <dgm:cxn modelId="{04093D4E-DA9E-45AF-BAE7-F578A29E06A8}" type="presParOf" srcId="{B1BD7587-42AA-491F-ABFB-3EB62EE32941}" destId="{FCE03761-FFB2-4EF0-A73D-1888A70BD27F}" srcOrd="0" destOrd="0" presId="urn:microsoft.com/office/officeart/2018/2/layout/IconVerticalSolidList"/>
    <dgm:cxn modelId="{56A80E9B-FEC3-4D59-9057-293502AC9118}" type="presParOf" srcId="{B1BD7587-42AA-491F-ABFB-3EB62EE32941}" destId="{9CB67E6A-3FBE-4451-94C7-CBFD717726D7}" srcOrd="1" destOrd="0" presId="urn:microsoft.com/office/officeart/2018/2/layout/IconVerticalSolidList"/>
    <dgm:cxn modelId="{CC1E345B-2091-425E-936D-FAC1404AA3CC}" type="presParOf" srcId="{B1BD7587-42AA-491F-ABFB-3EB62EE32941}" destId="{89AC3E50-CF95-4403-BB52-A39650E2193E}" srcOrd="2" destOrd="0" presId="urn:microsoft.com/office/officeart/2018/2/layout/IconVerticalSolidList"/>
    <dgm:cxn modelId="{FF1D7913-E4E9-45A1-B1F8-D210DA7C3A24}" type="presParOf" srcId="{B1BD7587-42AA-491F-ABFB-3EB62EE32941}" destId="{9B2D5221-D005-4218-A3F6-78CC4565BE5E}" srcOrd="3" destOrd="0" presId="urn:microsoft.com/office/officeart/2018/2/layout/IconVerticalSolidList"/>
    <dgm:cxn modelId="{199F28B6-A723-418E-BE64-5A956D30B8DD}" type="presParOf" srcId="{C5B83836-A034-4287-88C1-BBF0C5703DF1}" destId="{05D45536-FD97-4207-B631-604B9B1198B8}" srcOrd="3" destOrd="0" presId="urn:microsoft.com/office/officeart/2018/2/layout/IconVerticalSolidList"/>
    <dgm:cxn modelId="{EC4A17D6-E2F3-4F41-ADE1-71A30100EAA3}" type="presParOf" srcId="{C5B83836-A034-4287-88C1-BBF0C5703DF1}" destId="{F37AE45D-73F8-4ADE-9E8B-A47DBFEDE6C0}" srcOrd="4" destOrd="0" presId="urn:microsoft.com/office/officeart/2018/2/layout/IconVerticalSolidList"/>
    <dgm:cxn modelId="{133C5D02-23F4-4927-B5D3-46662FC4FB1C}" type="presParOf" srcId="{F37AE45D-73F8-4ADE-9E8B-A47DBFEDE6C0}" destId="{7231BE6D-B0B2-4D1E-8B0C-EB1F4DC361D5}" srcOrd="0" destOrd="0" presId="urn:microsoft.com/office/officeart/2018/2/layout/IconVerticalSolidList"/>
    <dgm:cxn modelId="{51639E8E-62D3-4E7F-AC69-9C319D8BCF5A}" type="presParOf" srcId="{F37AE45D-73F8-4ADE-9E8B-A47DBFEDE6C0}" destId="{A8546593-3D68-44F9-9B8C-E829C5079A25}" srcOrd="1" destOrd="0" presId="urn:microsoft.com/office/officeart/2018/2/layout/IconVerticalSolidList"/>
    <dgm:cxn modelId="{B953640E-805F-4B45-9654-B7B65DE310A4}" type="presParOf" srcId="{F37AE45D-73F8-4ADE-9E8B-A47DBFEDE6C0}" destId="{DCEE45AD-2154-4F0E-8933-9745FD590BE9}" srcOrd="2" destOrd="0" presId="urn:microsoft.com/office/officeart/2018/2/layout/IconVerticalSolidList"/>
    <dgm:cxn modelId="{82627428-C2A0-4B5D-9D14-C4517753F811}" type="presParOf" srcId="{F37AE45D-73F8-4ADE-9E8B-A47DBFEDE6C0}" destId="{7CE4F9BB-192D-4A4D-AB76-7827A4B3F96C}" srcOrd="3" destOrd="0" presId="urn:microsoft.com/office/officeart/2018/2/layout/IconVerticalSolidList"/>
    <dgm:cxn modelId="{FD64BAA6-D9EE-4A12-829F-506F609F4655}" type="presParOf" srcId="{C5B83836-A034-4287-88C1-BBF0C5703DF1}" destId="{81B3C325-1631-47BD-A751-4ED0DA4EE5AA}" srcOrd="5" destOrd="0" presId="urn:microsoft.com/office/officeart/2018/2/layout/IconVerticalSolidList"/>
    <dgm:cxn modelId="{CABF39B8-4818-4559-BB29-194DA20A60DB}" type="presParOf" srcId="{C5B83836-A034-4287-88C1-BBF0C5703DF1}" destId="{5DBB6B8D-E03F-4C00-93CF-3907356454EE}" srcOrd="6" destOrd="0" presId="urn:microsoft.com/office/officeart/2018/2/layout/IconVerticalSolidList"/>
    <dgm:cxn modelId="{FC0A2F91-C6E9-47BF-8620-584799B5D969}" type="presParOf" srcId="{5DBB6B8D-E03F-4C00-93CF-3907356454EE}" destId="{FD8398B7-84AC-468E-882B-7948E7C6A67C}" srcOrd="0" destOrd="0" presId="urn:microsoft.com/office/officeart/2018/2/layout/IconVerticalSolidList"/>
    <dgm:cxn modelId="{6BC8D6EB-AB76-4740-BF9A-F553102F68C2}" type="presParOf" srcId="{5DBB6B8D-E03F-4C00-93CF-3907356454EE}" destId="{35A7C4DD-4572-4C33-BE82-11FBE51419B2}" srcOrd="1" destOrd="0" presId="urn:microsoft.com/office/officeart/2018/2/layout/IconVerticalSolidList"/>
    <dgm:cxn modelId="{049DF058-E7A0-4F0A-B6B0-A46F72E9D64D}" type="presParOf" srcId="{5DBB6B8D-E03F-4C00-93CF-3907356454EE}" destId="{92E6B21C-3199-4850-BDCD-C1D753D28926}" srcOrd="2" destOrd="0" presId="urn:microsoft.com/office/officeart/2018/2/layout/IconVerticalSolidList"/>
    <dgm:cxn modelId="{57345346-0F61-404E-BE4E-391D2E93054F}" type="presParOf" srcId="{5DBB6B8D-E03F-4C00-93CF-3907356454EE}" destId="{9CAD8A3A-A1F3-48BF-A984-92D3D2FC6B7C}" srcOrd="3" destOrd="0" presId="urn:microsoft.com/office/officeart/2018/2/layout/IconVerticalSolidList"/>
    <dgm:cxn modelId="{64537C25-D20A-492D-9F92-DC4F05AABC52}" type="presParOf" srcId="{C5B83836-A034-4287-88C1-BBF0C5703DF1}" destId="{B26FB7C9-78B0-4DEF-B9D0-9A39E1D798A8}" srcOrd="7" destOrd="0" presId="urn:microsoft.com/office/officeart/2018/2/layout/IconVerticalSolidList"/>
    <dgm:cxn modelId="{7B603BCE-B938-44AB-864E-941E73F42D17}" type="presParOf" srcId="{C5B83836-A034-4287-88C1-BBF0C5703DF1}" destId="{591910FA-4926-4DEB-B3B1-A2B20425E0C5}" srcOrd="8" destOrd="0" presId="urn:microsoft.com/office/officeart/2018/2/layout/IconVerticalSolidList"/>
    <dgm:cxn modelId="{6EC689DA-8737-40A2-A9AC-46B8934EBE2B}" type="presParOf" srcId="{591910FA-4926-4DEB-B3B1-A2B20425E0C5}" destId="{AC84C5E0-8B34-4F4D-8EF2-0EEF6ABB3884}" srcOrd="0" destOrd="0" presId="urn:microsoft.com/office/officeart/2018/2/layout/IconVerticalSolidList"/>
    <dgm:cxn modelId="{C639747F-6E56-46A3-8C72-4656769385A8}" type="presParOf" srcId="{591910FA-4926-4DEB-B3B1-A2B20425E0C5}" destId="{F1D550D5-F842-4F45-A67B-089F2CF53DE9}" srcOrd="1" destOrd="0" presId="urn:microsoft.com/office/officeart/2018/2/layout/IconVerticalSolidList"/>
    <dgm:cxn modelId="{2648A8CA-7F40-43D3-A820-C5EFA383B710}" type="presParOf" srcId="{591910FA-4926-4DEB-B3B1-A2B20425E0C5}" destId="{66628B25-FD60-4C7A-A27C-BD074642CC7A}" srcOrd="2" destOrd="0" presId="urn:microsoft.com/office/officeart/2018/2/layout/IconVerticalSolidList"/>
    <dgm:cxn modelId="{1A8F9B5A-0C6D-4219-81AD-8FF124270286}" type="presParOf" srcId="{591910FA-4926-4DEB-B3B1-A2B20425E0C5}" destId="{CF9EB3F3-1D71-4D32-BBC4-4B4938E348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9903C-CE3C-40FA-B52F-28FEB4FDFA30}">
      <dsp:nvSpPr>
        <dsp:cNvPr id="0" name=""/>
        <dsp:cNvSpPr/>
      </dsp:nvSpPr>
      <dsp:spPr>
        <a:xfrm>
          <a:off x="0" y="2767"/>
          <a:ext cx="9371646" cy="589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536C3-DEEA-4B20-A3F7-39350F7F4F4B}">
      <dsp:nvSpPr>
        <dsp:cNvPr id="0" name=""/>
        <dsp:cNvSpPr/>
      </dsp:nvSpPr>
      <dsp:spPr>
        <a:xfrm>
          <a:off x="178309" y="135394"/>
          <a:ext cx="324198" cy="3241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476BA-DF53-4A55-90EE-E44667500CE4}">
      <dsp:nvSpPr>
        <dsp:cNvPr id="0" name=""/>
        <dsp:cNvSpPr/>
      </dsp:nvSpPr>
      <dsp:spPr>
        <a:xfrm>
          <a:off x="680817" y="2767"/>
          <a:ext cx="8690828" cy="589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84" tIns="62384" rIns="62384" bIns="6238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språk och kommunikation</a:t>
          </a:r>
        </a:p>
      </dsp:txBody>
      <dsp:txXfrm>
        <a:off x="680817" y="2767"/>
        <a:ext cx="8690828" cy="589452"/>
      </dsp:txXfrm>
    </dsp:sp>
    <dsp:sp modelId="{FCE03761-FFB2-4EF0-A73D-1888A70BD27F}">
      <dsp:nvSpPr>
        <dsp:cNvPr id="0" name=""/>
        <dsp:cNvSpPr/>
      </dsp:nvSpPr>
      <dsp:spPr>
        <a:xfrm>
          <a:off x="0" y="739583"/>
          <a:ext cx="9371646" cy="589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67E6A-3FBE-4451-94C7-CBFD717726D7}">
      <dsp:nvSpPr>
        <dsp:cNvPr id="0" name=""/>
        <dsp:cNvSpPr/>
      </dsp:nvSpPr>
      <dsp:spPr>
        <a:xfrm>
          <a:off x="178309" y="872209"/>
          <a:ext cx="324198" cy="3241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D5221-D005-4218-A3F6-78CC4565BE5E}">
      <dsp:nvSpPr>
        <dsp:cNvPr id="0" name=""/>
        <dsp:cNvSpPr/>
      </dsp:nvSpPr>
      <dsp:spPr>
        <a:xfrm>
          <a:off x="680817" y="739583"/>
          <a:ext cx="8690828" cy="589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84" tIns="62384" rIns="62384" bIns="6238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skapande och estetiska uttrycksformer</a:t>
          </a:r>
        </a:p>
      </dsp:txBody>
      <dsp:txXfrm>
        <a:off x="680817" y="739583"/>
        <a:ext cx="8690828" cy="589452"/>
      </dsp:txXfrm>
    </dsp:sp>
    <dsp:sp modelId="{7231BE6D-B0B2-4D1E-8B0C-EB1F4DC361D5}">
      <dsp:nvSpPr>
        <dsp:cNvPr id="0" name=""/>
        <dsp:cNvSpPr/>
      </dsp:nvSpPr>
      <dsp:spPr>
        <a:xfrm>
          <a:off x="0" y="1476398"/>
          <a:ext cx="9371646" cy="589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46593-3D68-44F9-9B8C-E829C5079A25}">
      <dsp:nvSpPr>
        <dsp:cNvPr id="0" name=""/>
        <dsp:cNvSpPr/>
      </dsp:nvSpPr>
      <dsp:spPr>
        <a:xfrm>
          <a:off x="178309" y="1609025"/>
          <a:ext cx="324198" cy="3241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4F9BB-192D-4A4D-AB76-7827A4B3F96C}">
      <dsp:nvSpPr>
        <dsp:cNvPr id="0" name=""/>
        <dsp:cNvSpPr/>
      </dsp:nvSpPr>
      <dsp:spPr>
        <a:xfrm>
          <a:off x="680817" y="1476398"/>
          <a:ext cx="8690828" cy="589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84" tIns="62384" rIns="62384" bIns="6238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matematiska resonemang och uttrycksformer</a:t>
          </a:r>
        </a:p>
      </dsp:txBody>
      <dsp:txXfrm>
        <a:off x="680817" y="1476398"/>
        <a:ext cx="8690828" cy="589452"/>
      </dsp:txXfrm>
    </dsp:sp>
    <dsp:sp modelId="{FD8398B7-84AC-468E-882B-7948E7C6A67C}">
      <dsp:nvSpPr>
        <dsp:cNvPr id="0" name=""/>
        <dsp:cNvSpPr/>
      </dsp:nvSpPr>
      <dsp:spPr>
        <a:xfrm>
          <a:off x="0" y="2213214"/>
          <a:ext cx="9371646" cy="589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A7C4DD-4572-4C33-BE82-11FBE51419B2}">
      <dsp:nvSpPr>
        <dsp:cNvPr id="0" name=""/>
        <dsp:cNvSpPr/>
      </dsp:nvSpPr>
      <dsp:spPr>
        <a:xfrm>
          <a:off x="178309" y="2345841"/>
          <a:ext cx="324198" cy="3241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D8A3A-A1F3-48BF-A984-92D3D2FC6B7C}">
      <dsp:nvSpPr>
        <dsp:cNvPr id="0" name=""/>
        <dsp:cNvSpPr/>
      </dsp:nvSpPr>
      <dsp:spPr>
        <a:xfrm>
          <a:off x="680817" y="2213214"/>
          <a:ext cx="8690828" cy="589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84" tIns="62384" rIns="62384" bIns="6238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natur, teknik och samhälle </a:t>
          </a:r>
        </a:p>
      </dsp:txBody>
      <dsp:txXfrm>
        <a:off x="680817" y="2213214"/>
        <a:ext cx="8690828" cy="589452"/>
      </dsp:txXfrm>
    </dsp:sp>
    <dsp:sp modelId="{AC84C5E0-8B34-4F4D-8EF2-0EEF6ABB3884}">
      <dsp:nvSpPr>
        <dsp:cNvPr id="0" name=""/>
        <dsp:cNvSpPr/>
      </dsp:nvSpPr>
      <dsp:spPr>
        <a:xfrm>
          <a:off x="0" y="2950030"/>
          <a:ext cx="9371646" cy="5894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550D5-F842-4F45-A67B-089F2CF53DE9}">
      <dsp:nvSpPr>
        <dsp:cNvPr id="0" name=""/>
        <dsp:cNvSpPr/>
      </dsp:nvSpPr>
      <dsp:spPr>
        <a:xfrm>
          <a:off x="178309" y="3082656"/>
          <a:ext cx="324198" cy="3241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EB3F3-1D71-4D32-BBC4-4B4938E348B3}">
      <dsp:nvSpPr>
        <dsp:cNvPr id="0" name=""/>
        <dsp:cNvSpPr/>
      </dsp:nvSpPr>
      <dsp:spPr>
        <a:xfrm>
          <a:off x="680817" y="2950030"/>
          <a:ext cx="8690828" cy="589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384" tIns="62384" rIns="62384" bIns="6238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lekar, fysiska aktiviteter och utevistelse</a:t>
          </a:r>
        </a:p>
      </dsp:txBody>
      <dsp:txXfrm>
        <a:off x="680817" y="2950030"/>
        <a:ext cx="8690828" cy="589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2024-12-19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013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Läroplan och styrdokument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018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lila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 dirty="0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att skriva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FF3D9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4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chemeClr val="accent5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45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psala.se/skolva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unboskola.uppsala.se/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608" y="2691316"/>
            <a:ext cx="11444111" cy="2059338"/>
          </a:xfrm>
        </p:spPr>
        <p:txBody>
          <a:bodyPr/>
          <a:lstStyle/>
          <a:p>
            <a:r>
              <a:rPr lang="sv-SE" dirty="0"/>
              <a:t>Informationsmöte blivande förskoleklass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D1D2838-A106-4AA6-AE19-57A788A07C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1734" y="5141423"/>
            <a:ext cx="8182867" cy="367716"/>
          </a:xfrm>
        </p:spPr>
        <p:txBody>
          <a:bodyPr/>
          <a:lstStyle/>
          <a:p>
            <a:r>
              <a:rPr lang="sv-SE" dirty="0"/>
              <a:t>Funbo – den lilla skolan med det stora hjärtat</a:t>
            </a:r>
          </a:p>
        </p:txBody>
      </p:sp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80315203-9782-46E6-A55B-276757C18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36" y="4947825"/>
            <a:ext cx="1535747" cy="15357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885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0AD772-9B64-4DA4-A9A1-8601FC35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Systematiska kvalitetsarbetet (exempel)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F5D0E42-9F96-4B8D-8D36-F20C5CFF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3411"/>
            <a:ext cx="9371646" cy="4581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Elevråd åk 1-3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Egna trygghets och trivselenkäter, okt + maj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Source Sans Pro"/>
                <a:ea typeface="Source Sans Pro"/>
              </a:rPr>
              <a:t>Kommunens enkät – februari (+Skolinspektion vartannat år)</a:t>
            </a:r>
            <a:endParaRPr lang="sv-SE" dirty="0">
              <a:ea typeface="Source San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Source Sans Pro"/>
                <a:ea typeface="Source Sans Pro"/>
              </a:rPr>
              <a:t>Kamratpromenad fritids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Plan mot diskriminering och kränkande behandling, </a:t>
            </a:r>
            <a:r>
              <a:rPr lang="sv-SE" dirty="0" err="1"/>
              <a:t>utv</a:t>
            </a:r>
            <a:r>
              <a:rPr lang="sv-SE" dirty="0"/>
              <a:t> 3 ggr/år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Source Sans Pro"/>
                <a:ea typeface="Source Sans Pro"/>
              </a:rPr>
              <a:t>Gemensamma rapporteringssystem, KIA (skador) och DF Respons (kränkningar). Skola24 (närvaro). Unikum (pedagogisk plattform och kommunikation).</a:t>
            </a:r>
            <a:endParaRPr lang="sv-SE" dirty="0">
              <a:ea typeface="Source San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Source Sans Pro"/>
                <a:ea typeface="Source Sans Pro"/>
              </a:rPr>
              <a:t>Utrymningsövning</a:t>
            </a:r>
            <a:endParaRPr lang="sv-SE" dirty="0" err="1">
              <a:ea typeface="Source Sans Pro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C048FBC-BA12-4AED-8C11-086FDCCA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415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D1BD94-2E24-BC88-6A06-9E4911EED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72" y="1157315"/>
            <a:ext cx="7639828" cy="1117312"/>
          </a:xfrm>
        </p:spPr>
        <p:txBody>
          <a:bodyPr/>
          <a:lstStyle/>
          <a:p>
            <a:r>
              <a:rPr lang="sv-SE" dirty="0">
                <a:latin typeface="Source Sans Pro Semibold"/>
                <a:ea typeface="Source Sans Pro Semibold"/>
              </a:rPr>
              <a:t>Elevhälsoteam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012606-CA4A-BFFC-33AD-12E058E8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11</a:t>
            </a:fld>
            <a:endParaRPr lang="sv-SE"/>
          </a:p>
        </p:txBody>
      </p:sp>
      <p:pic>
        <p:nvPicPr>
          <p:cNvPr id="5" name="Bildobjekt 4" descr="En bild som visar Människoansikte, leende, person, klädsel&#10;&#10;Automatiskt genererad beskrivning">
            <a:extLst>
              <a:ext uri="{FF2B5EF4-FFF2-40B4-BE49-F238E27FC236}">
                <a16:creationId xmlns:a16="http://schemas.microsoft.com/office/drawing/2014/main" id="{33BE183B-8BC9-127E-AFA9-7694D850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308" y="2491508"/>
            <a:ext cx="2443019" cy="3664528"/>
          </a:xfrm>
          <a:prstGeom prst="rect">
            <a:avLst/>
          </a:prstGeom>
        </p:spPr>
      </p:pic>
      <p:pic>
        <p:nvPicPr>
          <p:cNvPr id="6" name="Bildobjekt 5" descr="En bild som visar Människoansikte, person, leende, porträtt&#10;&#10;Automatiskt genererad beskrivning">
            <a:extLst>
              <a:ext uri="{FF2B5EF4-FFF2-40B4-BE49-F238E27FC236}">
                <a16:creationId xmlns:a16="http://schemas.microsoft.com/office/drawing/2014/main" id="{EDDD68BC-7977-9CED-D98A-4ACA9CE8A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54" y="2485736"/>
            <a:ext cx="2443019" cy="366452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9259AFF-C378-D45A-73FE-8A647D90B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763" y="2503054"/>
            <a:ext cx="2443019" cy="3664528"/>
          </a:xfrm>
          <a:prstGeom prst="rect">
            <a:avLst/>
          </a:prstGeom>
        </p:spPr>
      </p:pic>
      <p:pic>
        <p:nvPicPr>
          <p:cNvPr id="8" name="Bildobjekt 7" descr="En bild som visar Människoansikte, leende, person, klädsel&#10;&#10;Automatiskt genererad beskrivning">
            <a:extLst>
              <a:ext uri="{FF2B5EF4-FFF2-40B4-BE49-F238E27FC236}">
                <a16:creationId xmlns:a16="http://schemas.microsoft.com/office/drawing/2014/main" id="{EC2E3D82-0BF9-75FA-F1AB-5E80AC0AF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26" y="2485736"/>
            <a:ext cx="2443019" cy="366452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5EE7F18B-E357-BB6E-970F-D8F64A8D8C62}"/>
              </a:ext>
            </a:extLst>
          </p:cNvPr>
          <p:cNvSpPr txBox="1"/>
          <p:nvPr/>
        </p:nvSpPr>
        <p:spPr>
          <a:xfrm>
            <a:off x="141844" y="6351649"/>
            <a:ext cx="117486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dirty="0">
                <a:ea typeface="Source Sans Pro"/>
              </a:rPr>
              <a:t>Special-resurslärare</a:t>
            </a:r>
            <a:r>
              <a:rPr lang="sv-SE" dirty="0">
                <a:ea typeface="Source Sans Pro"/>
              </a:rPr>
              <a:t> Sara Bagge </a:t>
            </a:r>
            <a:r>
              <a:rPr lang="sv-SE" b="1" dirty="0">
                <a:ea typeface="Source Sans Pro"/>
              </a:rPr>
              <a:t> Psykolog</a:t>
            </a:r>
            <a:r>
              <a:rPr lang="sv-SE" dirty="0">
                <a:ea typeface="Source Sans Pro"/>
              </a:rPr>
              <a:t> Josefin </a:t>
            </a:r>
            <a:r>
              <a:rPr lang="sv-SE" dirty="0" err="1">
                <a:ea typeface="Source Sans Pro"/>
              </a:rPr>
              <a:t>Sjömark</a:t>
            </a:r>
            <a:r>
              <a:rPr lang="sv-SE" dirty="0">
                <a:ea typeface="Source Sans Pro"/>
              </a:rPr>
              <a:t>       </a:t>
            </a:r>
            <a:r>
              <a:rPr lang="sv-SE" b="1" dirty="0">
                <a:ea typeface="Source Sans Pro"/>
              </a:rPr>
              <a:t>Rektor</a:t>
            </a:r>
            <a:r>
              <a:rPr lang="sv-SE" dirty="0">
                <a:ea typeface="Source Sans Pro"/>
              </a:rPr>
              <a:t> Anna Carlén                 </a:t>
            </a:r>
            <a:r>
              <a:rPr lang="sv-SE" b="1" dirty="0">
                <a:ea typeface="Source Sans Pro"/>
              </a:rPr>
              <a:t>Skolsköterska</a:t>
            </a:r>
            <a:r>
              <a:rPr lang="sv-SE" dirty="0">
                <a:ea typeface="Source Sans Pro"/>
              </a:rPr>
              <a:t> Maud Enbom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3867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83FD4C-3AFD-7230-1F90-F96E6589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Matsal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DCF86FB-22F0-4E42-8CEE-B6BCC77D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12</a:t>
            </a:fld>
            <a:endParaRPr lang="sv-S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F0862E-17B5-A09B-FEC4-B5A64FF6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81" y="2891577"/>
            <a:ext cx="4776281" cy="342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8DA1539-49B3-35B9-1774-7FB2D6B4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023" y="1113129"/>
            <a:ext cx="2869201" cy="5608346"/>
          </a:xfrm>
          <a:prstGeom prst="rect">
            <a:avLst/>
          </a:prstGeom>
        </p:spPr>
      </p:pic>
      <p:pic>
        <p:nvPicPr>
          <p:cNvPr id="7" name="Bildobjekt 6" descr="En bild som visar Människoansikte, person, leende, ansiktsbild&#10;&#10;Automatiskt genererad beskrivning">
            <a:extLst>
              <a:ext uri="{FF2B5EF4-FFF2-40B4-BE49-F238E27FC236}">
                <a16:creationId xmlns:a16="http://schemas.microsoft.com/office/drawing/2014/main" id="{AFABAED1-0C29-FBF8-8DBD-84507F9DD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01" y="2866415"/>
            <a:ext cx="2326623" cy="34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44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B7530A-79A5-420D-9B32-852ADE5C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kern="1200" spc="-150" baseline="0">
                <a:latin typeface="Source Sans Pro Semibold" panose="020B0603030403020204" pitchFamily="34" charset="0"/>
                <a:ea typeface="+mj-ea"/>
                <a:cs typeface="+mj-cs"/>
              </a:rPr>
              <a:t>Fritidshemmet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05200C9-9233-4F37-A050-9A018DA8EA2A}"/>
              </a:ext>
            </a:extLst>
          </p:cNvPr>
          <p:cNvSpPr txBox="1"/>
          <p:nvPr/>
        </p:nvSpPr>
        <p:spPr>
          <a:xfrm>
            <a:off x="838200" y="2634712"/>
            <a:ext cx="6529039" cy="354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>
                <a:latin typeface="Source Sans Pro" panose="020B0503030403020204" pitchFamily="34" charset="0"/>
              </a:rPr>
              <a:t>Kompletterar skolan tids- och innehållsmässigt genom den samlade skoldagen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2400">
                <a:latin typeface="Source Sans Pro" panose="020B0503030403020204" pitchFamily="34" charset="0"/>
              </a:rPr>
              <a:t>med tyngdpunkt på den sociala utvecklingen.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>
                <a:latin typeface="Source Sans Pro" panose="020B0503030403020204" pitchFamily="34" charset="0"/>
              </a:rPr>
              <a:t>Lärandet sker genom praktiskt arbete med teoretiska inslag anpassade till barnens förutsättningar och behov.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>
                <a:latin typeface="Source Sans Pro" panose="020B0503030403020204" pitchFamily="34" charset="0"/>
              </a:rPr>
              <a:t>Barnen erbjuds en stimulerande och utvecklande fritid som är varierad och utgår från barnens behov och intresse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B4BBF3F1-2AEA-41CF-B60E-62B8D427BF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pic>
        <p:nvPicPr>
          <p:cNvPr id="8" name="Platshållare för bild 7" descr="En bild som visar text, tecknad serie, skärmbild&#10;&#10;Automatiskt genererad beskrivning">
            <a:extLst>
              <a:ext uri="{FF2B5EF4-FFF2-40B4-BE49-F238E27FC236}">
                <a16:creationId xmlns:a16="http://schemas.microsoft.com/office/drawing/2014/main" id="{78C702EE-579B-4F76-4DAC-325D5ADEC8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27" r="1527"/>
          <a:stretch/>
        </p:blipFill>
        <p:spPr>
          <a:xfrm>
            <a:off x="8058615" y="105092"/>
            <a:ext cx="4080998" cy="6647816"/>
          </a:xfrm>
        </p:spPr>
      </p:pic>
    </p:spTree>
    <p:extLst>
      <p:ext uri="{BB962C8B-B14F-4D97-AF65-F5344CB8AC3E}">
        <p14:creationId xmlns:p14="http://schemas.microsoft.com/office/powerpoint/2010/main" val="2667565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06418F4-4FA5-218D-9632-4855DDD9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051" y="0"/>
            <a:ext cx="644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7F8AFE-2362-4D5B-ACCB-3409F44C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Förskoleklassen är numera obligatorisk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8C2DBA-097D-406F-9FD0-7593141DC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1381"/>
            <a:ext cx="9371646" cy="3300098"/>
          </a:xfrm>
        </p:spPr>
        <p:txBody>
          <a:bodyPr/>
          <a:lstStyle/>
          <a:p>
            <a:r>
              <a:rPr lang="sv-SE" b="0" i="0" dirty="0">
                <a:solidFill>
                  <a:srgbClr val="262626"/>
                </a:solidFill>
                <a:effectLst/>
                <a:latin typeface="source sans pro" panose="020B0503030403020204" pitchFamily="34" charset="0"/>
              </a:rPr>
              <a:t>Enligt skollagen och barnkonventionen ska barnets bästa vara utgångspunkten för all verksamhet.</a:t>
            </a:r>
            <a:endParaRPr lang="sv-SE" dirty="0"/>
          </a:p>
          <a:p>
            <a:r>
              <a:rPr lang="sv-SE" dirty="0"/>
              <a:t>Förskoleklassen ska stimulera elevers utveckling och lärande och förbereda dem för fortsatt utbildning.</a:t>
            </a:r>
          </a:p>
          <a:p>
            <a:r>
              <a:rPr lang="sv-SE" dirty="0"/>
              <a:t>Utbildningen ska utgå från en helhetssyn på eleven och elevens behov.</a:t>
            </a:r>
          </a:p>
          <a:p>
            <a:r>
              <a:rPr lang="sv-SE" dirty="0"/>
              <a:t>Förskoleklassen ska främja allsidiga kontakter och social gemenskap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19B0289-2CCD-4122-AE4B-CC908648B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96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26694F-D833-4492-B5E7-12F147F5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5679"/>
            <a:ext cx="9371646" cy="1255857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kern="1200" spc="-150" baseline="0">
                <a:latin typeface="Source Sans Pro Semibold" panose="020B0603030403020204" pitchFamily="34" charset="0"/>
                <a:ea typeface="+mj-ea"/>
                <a:cs typeface="+mj-cs"/>
              </a:rPr>
              <a:t>Förskoleklassens uppdrag</a:t>
            </a:r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A8A4BD26-B80C-DA61-CB5E-D186C232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FC74FED5-E347-4F4C-8967-5F8CEE4C66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  <p:graphicFrame>
        <p:nvGraphicFramePr>
          <p:cNvPr id="31" name="textruta 28">
            <a:extLst>
              <a:ext uri="{FF2B5EF4-FFF2-40B4-BE49-F238E27FC236}">
                <a16:creationId xmlns:a16="http://schemas.microsoft.com/office/drawing/2014/main" id="{0996F171-B9B6-1AD3-EB9F-6274745FD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058387"/>
              </p:ext>
            </p:extLst>
          </p:nvPr>
        </p:nvGraphicFramePr>
        <p:xfrm>
          <a:off x="838200" y="2309592"/>
          <a:ext cx="9371646" cy="354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llips 2">
            <a:extLst>
              <a:ext uri="{FF2B5EF4-FFF2-40B4-BE49-F238E27FC236}">
                <a16:creationId xmlns:a16="http://schemas.microsoft.com/office/drawing/2014/main" id="{5C0ECBC7-E598-FC2E-BFDB-2E2EAEADB912}"/>
              </a:ext>
            </a:extLst>
          </p:cNvPr>
          <p:cNvSpPr/>
          <p:nvPr/>
        </p:nvSpPr>
        <p:spPr>
          <a:xfrm>
            <a:off x="1350335" y="3700131"/>
            <a:ext cx="4901609" cy="75491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C9632D5D-5BE3-024C-997B-D08DD97F3E13}"/>
              </a:ext>
            </a:extLst>
          </p:cNvPr>
          <p:cNvSpPr/>
          <p:nvPr/>
        </p:nvSpPr>
        <p:spPr>
          <a:xfrm>
            <a:off x="2190307" y="4614530"/>
            <a:ext cx="809029" cy="48594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D5D403F-80C5-AA6B-D5ED-8CAEBF3F159F}"/>
              </a:ext>
            </a:extLst>
          </p:cNvPr>
          <p:cNvSpPr txBox="1"/>
          <p:nvPr/>
        </p:nvSpPr>
        <p:spPr>
          <a:xfrm>
            <a:off x="2509284" y="543460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Samma som fritids fast utan…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14D66E12-E267-AA3B-E83E-E6493BAC4196}"/>
              </a:ext>
            </a:extLst>
          </p:cNvPr>
          <p:cNvSpPr/>
          <p:nvPr/>
        </p:nvSpPr>
        <p:spPr>
          <a:xfrm>
            <a:off x="1765262" y="420285"/>
            <a:ext cx="4745665" cy="66985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0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nad serie&#10;&#10;Automatiskt genererad beskrivning">
            <a:extLst>
              <a:ext uri="{FF2B5EF4-FFF2-40B4-BE49-F238E27FC236}">
                <a16:creationId xmlns:a16="http://schemas.microsoft.com/office/drawing/2014/main" id="{8A6708A9-4328-1D9C-3D81-7187231E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456" y="928688"/>
            <a:ext cx="1990725" cy="5000625"/>
          </a:xfrm>
          <a:prstGeom prst="rect">
            <a:avLst/>
          </a:prstGeom>
        </p:spPr>
      </p:pic>
      <p:pic>
        <p:nvPicPr>
          <p:cNvPr id="4" name="Bildobjekt 3" descr="En bild som visar text, tecknad serie, skärmbild&#10;&#10;Automatiskt genererad beskrivning">
            <a:extLst>
              <a:ext uri="{FF2B5EF4-FFF2-40B4-BE49-F238E27FC236}">
                <a16:creationId xmlns:a16="http://schemas.microsoft.com/office/drawing/2014/main" id="{0901522E-8349-2032-FC67-9ADFFADF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31" y="1004888"/>
            <a:ext cx="1933575" cy="4848225"/>
          </a:xfrm>
          <a:prstGeom prst="rect">
            <a:avLst/>
          </a:prstGeom>
        </p:spPr>
      </p:pic>
      <p:pic>
        <p:nvPicPr>
          <p:cNvPr id="5" name="Bildobjekt 4" descr="En bild som visar text, skärmbild, tecknad serie&#10;&#10;Automatiskt genererad beskrivning">
            <a:extLst>
              <a:ext uri="{FF2B5EF4-FFF2-40B4-BE49-F238E27FC236}">
                <a16:creationId xmlns:a16="http://schemas.microsoft.com/office/drawing/2014/main" id="{1360144E-EE2D-0FD5-B1B8-99C2EAF0B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383" y="999548"/>
            <a:ext cx="1630507" cy="485890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6FAD8BF-09E4-022E-86D4-6CC33D8AB8EC}"/>
              </a:ext>
            </a:extLst>
          </p:cNvPr>
          <p:cNvSpPr txBox="1"/>
          <p:nvPr/>
        </p:nvSpPr>
        <p:spPr>
          <a:xfrm>
            <a:off x="2658139" y="604992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8.10-9.30 + rast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C198481-255A-8D61-06C0-B97C05485C47}"/>
              </a:ext>
            </a:extLst>
          </p:cNvPr>
          <p:cNvSpPr txBox="1"/>
          <p:nvPr/>
        </p:nvSpPr>
        <p:spPr>
          <a:xfrm>
            <a:off x="6243317" y="6049926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10.00-11.40 </a:t>
            </a:r>
            <a:r>
              <a:rPr lang="sv-SE" dirty="0" err="1"/>
              <a:t>inkl</a:t>
            </a:r>
            <a:r>
              <a:rPr lang="sv-SE" dirty="0"/>
              <a:t> rast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0BF667F-C668-DEF7-EF4D-743CA148D8EB}"/>
              </a:ext>
            </a:extLst>
          </p:cNvPr>
          <p:cNvSpPr txBox="1"/>
          <p:nvPr/>
        </p:nvSpPr>
        <p:spPr>
          <a:xfrm>
            <a:off x="9546862" y="604992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11.40-13.20</a:t>
            </a:r>
          </a:p>
        </p:txBody>
      </p:sp>
    </p:spTree>
    <p:extLst>
      <p:ext uri="{BB962C8B-B14F-4D97-AF65-F5344CB8AC3E}">
        <p14:creationId xmlns:p14="http://schemas.microsoft.com/office/powerpoint/2010/main" val="823975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219EAD-6D3F-41C1-BD2F-08C85B1D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Besöksdag och föräldramöten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3DF75A-99A8-471C-A95A-5646B2BC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6662"/>
            <a:ext cx="9371646" cy="31647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b="1" dirty="0">
                <a:latin typeface="Source Sans Pro"/>
                <a:ea typeface="Source Sans Pro"/>
              </a:rPr>
              <a:t>Kombinerad besöksdag och föräldramöte i slutet av maj/början av juni.</a:t>
            </a:r>
          </a:p>
          <a:p>
            <a:r>
              <a:rPr lang="sv-SE" dirty="0">
                <a:latin typeface="Source Sans Pro"/>
                <a:ea typeface="Source Sans Pro"/>
              </a:rPr>
              <a:t>Ca 8.10 Lek på gården för de som vill</a:t>
            </a:r>
          </a:p>
          <a:p>
            <a:r>
              <a:rPr lang="sv-SE" dirty="0">
                <a:latin typeface="Source Sans Pro"/>
                <a:ea typeface="Source Sans Pro"/>
              </a:rPr>
              <a:t>8.30 samling ute</a:t>
            </a:r>
            <a:endParaRPr lang="sv-SE" dirty="0">
              <a:ea typeface="Source Sans Pro"/>
            </a:endParaRPr>
          </a:p>
          <a:p>
            <a:r>
              <a:rPr lang="sv-SE" dirty="0">
                <a:latin typeface="Source Sans Pro"/>
                <a:ea typeface="Source Sans Pro"/>
              </a:rPr>
              <a:t>8.45 Eleverna går till klassrummet. Föräldrar till matsalen för föräldramöte.</a:t>
            </a:r>
          </a:p>
          <a:p>
            <a:r>
              <a:rPr lang="sv-SE" dirty="0">
                <a:latin typeface="Source Sans Pro"/>
                <a:ea typeface="Source Sans Pro"/>
              </a:rPr>
              <a:t>9.30 samling ute &amp; hemgång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E49EBDF-D44E-43EC-8F4D-2AE10271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183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C5B3D6-CB80-4FB1-8208-F124D97B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5827"/>
            <a:ext cx="7614684" cy="1316332"/>
          </a:xfrm>
        </p:spPr>
        <p:txBody>
          <a:bodyPr/>
          <a:lstStyle/>
          <a:p>
            <a:r>
              <a:rPr lang="sv-SE" dirty="0"/>
              <a:t>För mer information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5B4F9ED-35DB-441F-8BD7-3D278FA6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19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1C03D80-F09F-4E97-BB5E-0FA1F1A5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63" y="1516605"/>
            <a:ext cx="2665147" cy="500820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D0341EC-2783-A10F-0B34-EBA5C61A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554" y="1420063"/>
            <a:ext cx="2665148" cy="520948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C2814A8-3E3B-0D71-22D2-F63A0F83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4" y="1367749"/>
            <a:ext cx="2386238" cy="517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B90AD7C-D156-C8F2-96B5-D3E77C011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189" y="1648511"/>
            <a:ext cx="2548275" cy="49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0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11601AC-4CE2-4692-B2F4-5FAB93202DAA}"/>
              </a:ext>
            </a:extLst>
          </p:cNvPr>
          <p:cNvSpPr txBox="1">
            <a:spLocks/>
          </p:cNvSpPr>
          <p:nvPr/>
        </p:nvSpPr>
        <p:spPr>
          <a:xfrm>
            <a:off x="2360452" y="505541"/>
            <a:ext cx="9371646" cy="12558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Source Sans Pro Semibold" panose="020B0603030403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Agenda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D51ACB-FEFB-40E1-A438-B4C29E86F3BC}"/>
              </a:ext>
            </a:extLst>
          </p:cNvPr>
          <p:cNvSpPr txBox="1"/>
          <p:nvPr/>
        </p:nvSpPr>
        <p:spPr>
          <a:xfrm>
            <a:off x="2360452" y="2342508"/>
            <a:ext cx="61286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sv-SE" sz="4400" dirty="0"/>
              <a:t>Skolvalet skola &amp; fritids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sv-SE" sz="4400" dirty="0"/>
              <a:t>Funbo skola &amp; fritids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sv-SE" sz="4400" dirty="0"/>
              <a:t>Förskoleklass</a:t>
            </a:r>
          </a:p>
        </p:txBody>
      </p:sp>
    </p:spTree>
    <p:extLst>
      <p:ext uri="{BB962C8B-B14F-4D97-AF65-F5344CB8AC3E}">
        <p14:creationId xmlns:p14="http://schemas.microsoft.com/office/powerpoint/2010/main" val="686342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7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8517B9-14C3-ACD3-934E-C2F4BEC7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Utvärdering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3A7B14-1A3D-82EA-31F2-EA9C36DA2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9592"/>
            <a:ext cx="9371646" cy="4046758"/>
          </a:xfrm>
        </p:spPr>
        <p:txBody>
          <a:bodyPr/>
          <a:lstStyle/>
          <a:p>
            <a:r>
              <a:rPr lang="sv-SE" dirty="0"/>
              <a:t>Frågor som dök upp: öppettider fritids, hur många elever nu och årskurser. Hur många elever lämnas över?</a:t>
            </a:r>
          </a:p>
          <a:p>
            <a:r>
              <a:rPr lang="sv-SE" dirty="0"/>
              <a:t>Andel lärare och resurser i förskoleklassen- utifrån behov</a:t>
            </a:r>
          </a:p>
          <a:p>
            <a:r>
              <a:rPr lang="sv-SE" dirty="0"/>
              <a:t>Lägga till om skolgården, uppdelning. Varseljackor.</a:t>
            </a:r>
          </a:p>
          <a:p>
            <a:r>
              <a:rPr lang="sv-SE" dirty="0"/>
              <a:t>Börja i paviljongen, se flytta upp.</a:t>
            </a:r>
          </a:p>
          <a:p>
            <a:r>
              <a:rPr lang="sv-SE" dirty="0"/>
              <a:t>Frukost på fritids.</a:t>
            </a:r>
          </a:p>
          <a:p>
            <a:r>
              <a:rPr lang="sv-SE" dirty="0"/>
              <a:t>Någon som har syskon redan som vill tillägga något som är glömt eller en styrka som kan lyftas?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661F93A-0214-C5D1-5608-8B6B9E87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5471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0E0832-5E08-4033-845F-FB8BD437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71"/>
            <a:ext cx="9371646" cy="1255857"/>
          </a:xfrm>
        </p:spPr>
        <p:txBody>
          <a:bodyPr/>
          <a:lstStyle/>
          <a:p>
            <a:r>
              <a:rPr lang="sv-SE" dirty="0">
                <a:latin typeface="Source Sans Pro Semibold"/>
                <a:ea typeface="Source Sans Pro Semibold"/>
              </a:rPr>
              <a:t>Skolvalet 2024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55FE53-4EBF-4BF3-B625-E4A67195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7" y="1734239"/>
            <a:ext cx="9371646" cy="35422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Berörda vårdnadshavare får hem information om hur valet går till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Skolplats görs i e-tjänsten ”Mitt skolval”. Valet behöver bekräftas av båda vårdnadshavarna (om det finns två).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Source Sans Pro"/>
                <a:ea typeface="Source Sans Pro"/>
              </a:rPr>
              <a:t>Valet görs mellan 10 – 31 januari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202E45"/>
                </a:solidFill>
                <a:latin typeface="Source Sans Pro"/>
                <a:ea typeface="Source Sans Pro"/>
              </a:rPr>
              <a:t>Besked om plats ges 12 mars</a:t>
            </a:r>
            <a:endParaRPr lang="sv-SE" b="0" i="0" dirty="0">
              <a:solidFill>
                <a:srgbClr val="202E45"/>
              </a:solidFill>
              <a:effectLst/>
              <a:latin typeface="Source Sans Pro"/>
              <a:ea typeface="Source Sans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Du kan söka fritidshem när du fått en skolplacering.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BC0D8D-D4A6-417B-B5F5-6A9E1788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3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5FC10AA-39C6-4964-A426-BF14E11F2F6A}"/>
              </a:ext>
            </a:extLst>
          </p:cNvPr>
          <p:cNvSpPr txBox="1"/>
          <p:nvPr/>
        </p:nvSpPr>
        <p:spPr>
          <a:xfrm>
            <a:off x="1345915" y="6441897"/>
            <a:ext cx="984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Läs mer på Uppsala kommuns hemsida: </a:t>
            </a:r>
            <a:r>
              <a:rPr lang="sv-SE" dirty="0">
                <a:hlinkClick r:id="rId2"/>
              </a:rPr>
              <a:t>Skolval - Uppsala kommun</a:t>
            </a:r>
            <a:r>
              <a:rPr lang="sv-SE" dirty="0"/>
              <a:t> (https://www.uppsala.se/skolval)</a:t>
            </a:r>
          </a:p>
        </p:txBody>
      </p:sp>
    </p:spTree>
    <p:extLst>
      <p:ext uri="{BB962C8B-B14F-4D97-AF65-F5344CB8AC3E}">
        <p14:creationId xmlns:p14="http://schemas.microsoft.com/office/powerpoint/2010/main" val="265715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E05355-F4AB-4AB2-A124-473311F0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1325"/>
            <a:ext cx="9371646" cy="1279746"/>
          </a:xfrm>
        </p:spPr>
        <p:txBody>
          <a:bodyPr anchor="b">
            <a:normAutofit/>
          </a:bodyPr>
          <a:lstStyle/>
          <a:p>
            <a:r>
              <a:rPr lang="sv-SE" dirty="0"/>
              <a:t>Fritidshem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5F98E75-24B6-476B-B5CD-DD9CEE56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548F475-80A2-48F7-B294-6FB16E1E5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180" y="5185728"/>
            <a:ext cx="1535747" cy="1535747"/>
          </a:xfrm>
          <a:prstGeom prst="rect">
            <a:avLst/>
          </a:prstGeom>
        </p:spPr>
      </p:pic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9EC3ACAE-8BC9-43A0-632D-C407EDE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2043113"/>
            <a:ext cx="102298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5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E05355-F4AB-4AB2-A124-473311F0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9" y="491687"/>
            <a:ext cx="9371646" cy="1255857"/>
          </a:xfrm>
        </p:spPr>
        <p:txBody>
          <a:bodyPr/>
          <a:lstStyle/>
          <a:p>
            <a:r>
              <a:rPr lang="sv-SE" dirty="0"/>
              <a:t>Funbo skola – den lilla skolan med stora hjärtat</a:t>
            </a:r>
          </a:p>
        </p:txBody>
      </p:sp>
      <p:pic>
        <p:nvPicPr>
          <p:cNvPr id="5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09881C2A-355B-4608-9947-B7EE91A2A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22" y="4996547"/>
            <a:ext cx="1535747" cy="153574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66DA2AD-B6AF-4AEB-A619-FF4EE0BCB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68" y="2103164"/>
            <a:ext cx="7296902" cy="426314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919B0D2-F8FB-216F-C59D-32E1220F8DF6}"/>
              </a:ext>
            </a:extLst>
          </p:cNvPr>
          <p:cNvSpPr txBox="1"/>
          <p:nvPr/>
        </p:nvSpPr>
        <p:spPr>
          <a:xfrm>
            <a:off x="188686" y="635725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Funbo skola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54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person&#10;&#10;Automatiskt genererad beskrivning">
            <a:extLst>
              <a:ext uri="{FF2B5EF4-FFF2-40B4-BE49-F238E27FC236}">
                <a16:creationId xmlns:a16="http://schemas.microsoft.com/office/drawing/2014/main" id="{1A22B7D4-D8AF-4D72-853B-15F3A8DAF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9" r="2089" b="2"/>
          <a:stretch/>
        </p:blipFill>
        <p:spPr>
          <a:xfrm>
            <a:off x="5099823" y="10"/>
            <a:ext cx="7084393" cy="4723482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E4E01DB-7DD2-4FB1-B57B-B5B8D943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 dirty="0"/>
              <a:t>Gammeldags skoldag</a:t>
            </a:r>
          </a:p>
        </p:txBody>
      </p:sp>
      <p:pic>
        <p:nvPicPr>
          <p:cNvPr id="8" name="Platshållare för innehåll 7" descr="En bild som visar person, vägg, står, stående&#10;&#10;Automatiskt genererad beskrivning">
            <a:extLst>
              <a:ext uri="{FF2B5EF4-FFF2-40B4-BE49-F238E27FC236}">
                <a16:creationId xmlns:a16="http://schemas.microsoft.com/office/drawing/2014/main" id="{E195AA11-C9A0-4DA7-B4EA-10B8A4106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39" r="8260" b="1"/>
          <a:stretch/>
        </p:blipFill>
        <p:spPr>
          <a:xfrm>
            <a:off x="838200" y="2634712"/>
            <a:ext cx="3827745" cy="3542250"/>
          </a:xfrm>
          <a:noFill/>
        </p:spPr>
      </p:pic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3463B432-EF03-4D01-8D50-E4BFC9505E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3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utomhus&#10;&#10;Automatiskt genererad beskrivning">
            <a:extLst>
              <a:ext uri="{FF2B5EF4-FFF2-40B4-BE49-F238E27FC236}">
                <a16:creationId xmlns:a16="http://schemas.microsoft.com/office/drawing/2014/main" id="{F64C7E1F-DBB6-431A-BEDB-22AECF4B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0118"/>
          <a:stretch/>
        </p:blipFill>
        <p:spPr>
          <a:xfrm>
            <a:off x="5099823" y="10"/>
            <a:ext cx="7084393" cy="4723482"/>
          </a:xfrm>
          <a:prstGeom prst="rect">
            <a:avLst/>
          </a:prstGeom>
          <a:noFill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6EA6876-A6D2-9E02-0CF8-E5F55A09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en-US" dirty="0"/>
              <a:t>Skolan </a:t>
            </a:r>
            <a:r>
              <a:rPr lang="en-US" dirty="0" err="1"/>
              <a:t>fyllde</a:t>
            </a:r>
            <a:r>
              <a:rPr lang="en-US" dirty="0"/>
              <a:t> 175 </a:t>
            </a:r>
            <a:r>
              <a:rPr lang="en-US" dirty="0" err="1"/>
              <a:t>år</a:t>
            </a:r>
            <a:r>
              <a:rPr lang="en-US" dirty="0"/>
              <a:t> (</a:t>
            </a:r>
            <a:r>
              <a:rPr lang="en-US" dirty="0" err="1"/>
              <a:t>huset</a:t>
            </a:r>
            <a:r>
              <a:rPr lang="en-US" dirty="0"/>
              <a:t> 145 </a:t>
            </a:r>
            <a:r>
              <a:rPr lang="en-US" dirty="0" err="1"/>
              <a:t>år</a:t>
            </a:r>
            <a:r>
              <a:rPr lang="en-US" dirty="0"/>
              <a:t>)</a:t>
            </a:r>
          </a:p>
        </p:txBody>
      </p:sp>
      <p:pic>
        <p:nvPicPr>
          <p:cNvPr id="10" name="Bildobjekt 9" descr="En bild som visar byggnad, utomhus&#10;&#10;Automatiskt genererad beskrivning">
            <a:extLst>
              <a:ext uri="{FF2B5EF4-FFF2-40B4-BE49-F238E27FC236}">
                <a16:creationId xmlns:a16="http://schemas.microsoft.com/office/drawing/2014/main" id="{8B6A0930-0B3B-4219-8CCC-3C41BD81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" r="-4" b="1919"/>
          <a:stretch/>
        </p:blipFill>
        <p:spPr>
          <a:xfrm>
            <a:off x="838200" y="2634712"/>
            <a:ext cx="3827745" cy="3542250"/>
          </a:xfrm>
          <a:prstGeom prst="rect">
            <a:avLst/>
          </a:prstGeom>
          <a:noFill/>
        </p:spPr>
      </p:pic>
      <p:sp>
        <p:nvSpPr>
          <p:cNvPr id="17" name="Slide Number Placeholder 3" hidden="1">
            <a:extLst>
              <a:ext uri="{FF2B5EF4-FFF2-40B4-BE49-F238E27FC236}">
                <a16:creationId xmlns:a16="http://schemas.microsoft.com/office/drawing/2014/main" id="{8997D6E3-2A1C-DF7C-B65A-F3BD24FC78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0110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537B06B-E580-45B1-A3A2-71C4F13CB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21"/>
          <a:stretch/>
        </p:blipFill>
        <p:spPr>
          <a:xfrm>
            <a:off x="8058615" y="10"/>
            <a:ext cx="4080998" cy="68579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436AC61-9145-459A-A47F-01805BB3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anchor="b">
            <a:normAutofit/>
          </a:bodyPr>
          <a:lstStyle/>
          <a:p>
            <a:r>
              <a:rPr lang="sv-SE" dirty="0"/>
              <a:t>Skridskodag i Fjällnora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209167-D4E9-4443-ABE6-4281FEFC7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3" b="29953"/>
          <a:stretch/>
        </p:blipFill>
        <p:spPr>
          <a:xfrm>
            <a:off x="838200" y="2634712"/>
            <a:ext cx="6529039" cy="3542250"/>
          </a:xfrm>
          <a:prstGeom prst="rect">
            <a:avLst/>
          </a:prstGeom>
          <a:noFill/>
        </p:spPr>
      </p:pic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F3918F36-017F-4757-9EAA-2AFC529002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07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314810-9BF0-4F5D-AD0E-CC636851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Övriga aktiviteter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454CFF-967D-4D1A-A8A6-DD61A1959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Skoljogg</a:t>
            </a:r>
            <a:r>
              <a:rPr lang="sv-SE" dirty="0"/>
              <a:t> – 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Hälsoveckan –alla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Vildmarksleden i Fjällnora – åk 2-3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Avslutningslunch åk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Funboskolans</a:t>
            </a:r>
            <a:r>
              <a:rPr lang="sv-SE" dirty="0"/>
              <a:t> dag - 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Kamratdag</a:t>
            </a:r>
            <a:r>
              <a:rPr lang="sv-SE" dirty="0"/>
              <a:t> – 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Övrigt i klasserna: hälsoäventyret, teater mm.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AF44717-36C1-45EE-B4F6-C77B45D1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6591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blå_test" id="{20006E43-AE3B-48BD-8908-4EDAA3AA6467}" vid="{DF88D2F6-53D6-4C55-9642-7639FA4886E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F9E54082E2C44A60165E391DF1222" ma:contentTypeVersion="18" ma:contentTypeDescription="Create a new document." ma:contentTypeScope="" ma:versionID="5fb2143e40f517af2d45343473ea2299">
  <xsd:schema xmlns:xsd="http://www.w3.org/2001/XMLSchema" xmlns:xs="http://www.w3.org/2001/XMLSchema" xmlns:p="http://schemas.microsoft.com/office/2006/metadata/properties" xmlns:ns2="27b1af37-eca3-4d85-a907-23131142922e" xmlns:ns3="6052c1d5-176d-4581-b45d-15f9b266fd63" targetNamespace="http://schemas.microsoft.com/office/2006/metadata/properties" ma:root="true" ma:fieldsID="19c92a40524a69e633b420e90a4b98bb" ns2:_="" ns3:_="">
    <xsd:import namespace="27b1af37-eca3-4d85-a907-23131142922e"/>
    <xsd:import namespace="6052c1d5-176d-4581-b45d-15f9b266fd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1af37-eca3-4d85-a907-231311429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2c1d5-176d-4581-b45d-15f9b266f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2c4714-c68c-4a45-a060-de291d5e4fc0}" ma:internalName="TaxCatchAll" ma:showField="CatchAllData" ma:web="6052c1d5-176d-4581-b45d-15f9b266f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52c1d5-176d-4581-b45d-15f9b266fd63" xsi:nil="true"/>
    <lcf76f155ced4ddcb4097134ff3c332f xmlns="27b1af37-eca3-4d85-a907-2313114292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8F58EC8-9132-4405-AB51-DB33FFEDD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b1af37-eca3-4d85-a907-23131142922e"/>
    <ds:schemaRef ds:uri="6052c1d5-176d-4581-b45d-15f9b266fd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0047B7-D19E-4C08-BDD8-6042B81C78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7ECC4C-E857-4668-8411-561CB69EDAD9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27b1af37-eca3-4d85-a907-23131142922e"/>
    <ds:schemaRef ds:uri="6052c1d5-176d-4581-b45d-15f9b266fd6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7870</TotalTime>
  <Words>513</Words>
  <Application>Microsoft Office PowerPoint</Application>
  <PresentationFormat>Bredbild</PresentationFormat>
  <Paragraphs>91</Paragraphs>
  <Slides>21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Arial</vt:lpstr>
      <vt:lpstr>Calibri</vt:lpstr>
      <vt:lpstr>Source Sans Pro</vt:lpstr>
      <vt:lpstr>Source Sans Pro</vt:lpstr>
      <vt:lpstr>Source Sans Pro Semibold</vt:lpstr>
      <vt:lpstr>Wingdings</vt:lpstr>
      <vt:lpstr>Tema Uppsala</vt:lpstr>
      <vt:lpstr>Informationsmöte blivande förskoleklass</vt:lpstr>
      <vt:lpstr>PowerPoint-presentation</vt:lpstr>
      <vt:lpstr>Skolvalet 2024</vt:lpstr>
      <vt:lpstr>Fritidshem</vt:lpstr>
      <vt:lpstr>Funbo skola – den lilla skolan med stora hjärtat</vt:lpstr>
      <vt:lpstr>Gammeldags skoldag</vt:lpstr>
      <vt:lpstr>Skolan fyllde 175 år (huset 145 år)</vt:lpstr>
      <vt:lpstr>Skridskodag i Fjällnora</vt:lpstr>
      <vt:lpstr>Övriga aktiviteter</vt:lpstr>
      <vt:lpstr>Systematiska kvalitetsarbetet (exempel)</vt:lpstr>
      <vt:lpstr>Elevhälsoteam</vt:lpstr>
      <vt:lpstr>Matsal</vt:lpstr>
      <vt:lpstr>Fritidshemmet</vt:lpstr>
      <vt:lpstr>PowerPoint-presentation</vt:lpstr>
      <vt:lpstr>Förskoleklassen är numera obligatorisk</vt:lpstr>
      <vt:lpstr>Förskoleklassens uppdrag</vt:lpstr>
      <vt:lpstr>PowerPoint-presentation</vt:lpstr>
      <vt:lpstr>Besöksdag och föräldramöten</vt:lpstr>
      <vt:lpstr>För mer information</vt:lpstr>
      <vt:lpstr>PowerPoint-presentation</vt:lpstr>
      <vt:lpstr>Utvärdering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Blixt Magnus</dc:creator>
  <cp:lastModifiedBy>Carlén Anna</cp:lastModifiedBy>
  <cp:revision>23</cp:revision>
  <cp:lastPrinted>2022-12-19T14:18:30Z</cp:lastPrinted>
  <dcterms:created xsi:type="dcterms:W3CDTF">2020-11-25T13:19:20Z</dcterms:created>
  <dcterms:modified xsi:type="dcterms:W3CDTF">2024-12-19T07:32:04Z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0x010100BBFF9E54082E2C44A60165E391DF1222</vt:lpwstr>
  </property>
  <property fmtid="{D5CDD505-2E9C-101B-9397-08002B2CF9AE}" pid="3" name="MediaServiceImageTags">
    <vt:lpwstr/>
  </property>
</Properties>
</file>